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4670" autoAdjust="0"/>
  </p:normalViewPr>
  <p:slideViewPr>
    <p:cSldViewPr>
      <p:cViewPr varScale="1">
        <p:scale>
          <a:sx n="89" d="100"/>
          <a:sy n="89" d="100"/>
        </p:scale>
        <p:origin x="702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43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Server Threading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happens in the thread-pooled server if</a:t>
            </a:r>
          </a:p>
          <a:p>
            <a:endParaRPr lang="en-US" noProof="0" dirty="0"/>
          </a:p>
          <a:p>
            <a:r>
              <a:rPr lang="en-US" noProof="0" dirty="0"/>
              <a:t>A) A new request arrives before the last was processed?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B) One of the requests takes 45 seconds to complete?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73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Thread pooled servers have characteristics that are important for high availability server construction</a:t>
            </a:r>
          </a:p>
          <a:p>
            <a:pPr lvl="1"/>
            <a:r>
              <a:rPr lang="en-US" noProof="0" dirty="0"/>
              <a:t>More responsive as seen from the client</a:t>
            </a:r>
          </a:p>
          <a:p>
            <a:pPr lvl="2"/>
            <a:r>
              <a:rPr lang="en-US" noProof="0" dirty="0"/>
              <a:t>Instead of 10.000 requests at time t1 and then 20.000 at t2, the thread pool </a:t>
            </a:r>
            <a:r>
              <a:rPr lang="en-US" i="1" noProof="0" dirty="0"/>
              <a:t>will</a:t>
            </a:r>
            <a:r>
              <a:rPr lang="en-US" noProof="0" dirty="0"/>
              <a:t> guaranty that at most 2.000 requests are handled</a:t>
            </a:r>
          </a:p>
          <a:p>
            <a:pPr lvl="3"/>
            <a:r>
              <a:rPr lang="en-US" noProof="0" dirty="0"/>
              <a:t>That is, (theoretically) 10 times faster processing at time t2</a:t>
            </a:r>
          </a:p>
          <a:p>
            <a:pPr lvl="1"/>
            <a:r>
              <a:rPr lang="en-US" noProof="0" dirty="0"/>
              <a:t>Protection against crashing due to out-of-memory</a:t>
            </a:r>
          </a:p>
          <a:p>
            <a:pPr lvl="2"/>
            <a:r>
              <a:rPr lang="en-US" noProof="0" dirty="0"/>
              <a:t>The pool size can be adjusted to the amount of memory available</a:t>
            </a:r>
          </a:p>
          <a:p>
            <a:pPr lvl="2"/>
            <a:r>
              <a:rPr lang="en-US" noProof="0" dirty="0"/>
              <a:t>(Give and take, if all requests are of the ‘eat memory’ type…)</a:t>
            </a:r>
          </a:p>
          <a:p>
            <a:pPr lvl="1"/>
            <a:r>
              <a:rPr lang="en-US" noProof="0" dirty="0"/>
              <a:t>Queue characteristics means bursts are handled</a:t>
            </a:r>
          </a:p>
          <a:p>
            <a:pPr lvl="2"/>
            <a:r>
              <a:rPr lang="en-US" noProof="0" dirty="0"/>
              <a:t>Bursts (sudden steep increase of requests) are handled by </a:t>
            </a:r>
            <a:r>
              <a:rPr lang="en-US" i="1" noProof="0" dirty="0"/>
              <a:t>graceful degradation</a:t>
            </a:r>
          </a:p>
          <a:p>
            <a:pPr lvl="3"/>
            <a:r>
              <a:rPr lang="en-US" noProof="0" dirty="0"/>
              <a:t>Server comes slower but then catches up again; does not crash…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14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And…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Jetty  (= Spark-Java’s engine) is thread pooled</a:t>
            </a:r>
          </a:p>
          <a:p>
            <a:pPr lvl="1"/>
            <a:r>
              <a:rPr lang="en-US" dirty="0"/>
              <a:t>Initially with a pool of 8 threads, extending up to 200 threads</a:t>
            </a:r>
          </a:p>
          <a:p>
            <a:pPr lvl="1"/>
            <a:endParaRPr lang="en-US" noProof="0" dirty="0"/>
          </a:p>
          <a:p>
            <a:pPr lvl="1"/>
            <a:r>
              <a:rPr lang="en-US" dirty="0"/>
              <a:t>Can be configured to </a:t>
            </a:r>
            <a:r>
              <a:rPr lang="en-US"/>
              <a:t>other values…</a:t>
            </a:r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0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85800" y="4457700"/>
            <a:ext cx="7315200" cy="381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ounded Rectangle 6"/>
          <p:cNvSpPr/>
          <p:nvPr/>
        </p:nvSpPr>
        <p:spPr>
          <a:xfrm>
            <a:off x="685800" y="3285204"/>
            <a:ext cx="7315200" cy="381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5299F1-23BD-04D3-24A6-2D759B298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F5A33-BC71-4A60-6B11-AD4FC3DF3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did </a:t>
            </a:r>
            <a:r>
              <a:rPr lang="en-US" i="1" dirty="0"/>
              <a:t>energy efficiency</a:t>
            </a:r>
            <a:r>
              <a:rPr lang="en-US" dirty="0"/>
              <a:t> experiments on a case study </a:t>
            </a:r>
            <a:r>
              <a:rPr lang="en-US" i="1" dirty="0"/>
              <a:t>pizza ordering system</a:t>
            </a:r>
            <a:endParaRPr lang="en-US" dirty="0"/>
          </a:p>
          <a:p>
            <a:pPr lvl="1"/>
            <a:r>
              <a:rPr lang="en-US" dirty="0"/>
              <a:t>Orders and inventory stored in MariaDB SQL database</a:t>
            </a:r>
          </a:p>
          <a:p>
            <a:r>
              <a:rPr lang="en-US" dirty="0"/>
              <a:t>The SQL code was inspired by online tutorials</a:t>
            </a:r>
          </a:p>
          <a:p>
            <a:pPr lvl="1"/>
            <a:r>
              <a:rPr lang="en-US" i="1" dirty="0"/>
              <a:t>Coding by googling </a:t>
            </a:r>
            <a:r>
              <a:rPr lang="en-US" i="1" dirty="0">
                <a:sym typeface="Wingdings" panose="05000000000000000000" pitchFamily="2" charset="2"/>
              </a:rPr>
              <a:t></a:t>
            </a:r>
          </a:p>
          <a:p>
            <a:pPr lvl="2"/>
            <a:r>
              <a:rPr lang="en-US" i="1" dirty="0">
                <a:sym typeface="Wingdings" panose="05000000000000000000" pitchFamily="2" charset="2"/>
              </a:rPr>
              <a:t>Open connection, make query, close connection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Results: 350 </a:t>
            </a:r>
            <a:r>
              <a:rPr lang="en-US" dirty="0" err="1">
                <a:sym typeface="Wingdings" panose="05000000000000000000" pitchFamily="2" charset="2"/>
              </a:rPr>
              <a:t>tps</a:t>
            </a:r>
            <a:r>
              <a:rPr lang="en-US" dirty="0">
                <a:sym typeface="Wingdings" panose="05000000000000000000" pitchFamily="2" charset="2"/>
              </a:rPr>
              <a:t> and average response time: 1.100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Then rewrote into </a:t>
            </a:r>
            <a:r>
              <a:rPr lang="en-US" i="1" dirty="0">
                <a:sym typeface="Wingdings" panose="05000000000000000000" pitchFamily="2" charset="2"/>
              </a:rPr>
              <a:t>connection pool</a:t>
            </a:r>
            <a:r>
              <a:rPr lang="en-US" dirty="0">
                <a:sym typeface="Wingdings" panose="05000000000000000000" pitchFamily="2" charset="2"/>
              </a:rPr>
              <a:t> (C3P0) code</a:t>
            </a:r>
          </a:p>
          <a:p>
            <a:pPr lvl="1"/>
            <a:r>
              <a:rPr lang="en-US" i="1" dirty="0">
                <a:sym typeface="Wingdings" panose="05000000000000000000" pitchFamily="2" charset="2"/>
              </a:rPr>
              <a:t>Get connection from pool, make query, return connection to pool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Results: 1.400 </a:t>
            </a:r>
            <a:r>
              <a:rPr lang="en-US" dirty="0" err="1">
                <a:sym typeface="Wingdings" panose="05000000000000000000" pitchFamily="2" charset="2"/>
              </a:rPr>
              <a:t>tps</a:t>
            </a:r>
            <a:r>
              <a:rPr lang="en-US" dirty="0">
                <a:sym typeface="Wingdings" panose="05000000000000000000" pitchFamily="2" charset="2"/>
              </a:rPr>
              <a:t> and average response time: 64 </a:t>
            </a:r>
            <a:r>
              <a:rPr lang="en-US" dirty="0" err="1">
                <a:sym typeface="Wingdings" panose="05000000000000000000" pitchFamily="2" charset="2"/>
              </a:rPr>
              <a:t>ms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1B4D6-717C-3C0C-D7F7-2DD0A8220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0B4F8-52EF-24DD-F7D5-37EE01D6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C0418-5239-EB0B-3003-55D674D18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Servers are </a:t>
            </a:r>
            <a:r>
              <a:rPr lang="en-US" i="1" noProof="0" dirty="0"/>
              <a:t>reactive</a:t>
            </a:r>
          </a:p>
          <a:p>
            <a:pPr lvl="1"/>
            <a:r>
              <a:rPr lang="en-US" noProof="0" dirty="0"/>
              <a:t>Process incoming requests for clients</a:t>
            </a:r>
          </a:p>
          <a:p>
            <a:pPr lvl="1"/>
            <a:r>
              <a:rPr lang="en-US" noProof="0" dirty="0"/>
              <a:t>… and if we are successful there are many </a:t>
            </a:r>
            <a:r>
              <a:rPr lang="en-US" i="1" noProof="0" dirty="0"/>
              <a:t>clients…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D:\tmp2\Screenshot-2017-11-27 Singlethreaded Server in Ja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476500"/>
            <a:ext cx="45720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2628900"/>
            <a:ext cx="2743200" cy="1447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Accept connection</a:t>
            </a:r>
          </a:p>
          <a:p>
            <a:pPr marL="342900" indent="-342900" algn="ctr">
              <a:buAutoNum type="arabicPeriod"/>
            </a:pPr>
            <a:r>
              <a:rPr lang="en-US" dirty="0"/>
              <a:t>Process request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Goto</a:t>
            </a:r>
            <a:r>
              <a:rPr lang="en-US" dirty="0"/>
              <a:t> 1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71800" y="2933700"/>
            <a:ext cx="19812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43200" y="3352800"/>
            <a:ext cx="2209800" cy="10287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74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happens in the single-threaded server if</a:t>
            </a:r>
          </a:p>
          <a:p>
            <a:endParaRPr lang="en-US" noProof="0" dirty="0"/>
          </a:p>
          <a:p>
            <a:r>
              <a:rPr lang="en-US" noProof="0" dirty="0"/>
              <a:t>A) A new request arrives before the last was processed?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B) One of the requests takes 45 seconds to complete?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03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This is problematic if</a:t>
            </a:r>
          </a:p>
          <a:p>
            <a:pPr lvl="1"/>
            <a:r>
              <a:rPr lang="en-US" i="1" noProof="0" dirty="0"/>
              <a:t>A new request arrives before the last was processed</a:t>
            </a:r>
          </a:p>
          <a:p>
            <a:pPr lvl="1"/>
            <a:r>
              <a:rPr lang="en-US" i="1" noProof="0" dirty="0"/>
              <a:t>The request process is slow to compute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026" name="Picture 2" descr="D:\tmp2\Screenshot-2017-11-27 Singlethreaded Server in Ja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476500"/>
            <a:ext cx="45720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2628900"/>
            <a:ext cx="2743200" cy="1447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Accept connection</a:t>
            </a:r>
          </a:p>
          <a:p>
            <a:pPr marL="342900" indent="-342900" algn="ctr">
              <a:buAutoNum type="arabicPeriod"/>
            </a:pPr>
            <a:r>
              <a:rPr lang="en-US" dirty="0"/>
              <a:t>Process request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Goto</a:t>
            </a:r>
            <a:r>
              <a:rPr lang="en-US" dirty="0"/>
              <a:t> 1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71800" y="2933700"/>
            <a:ext cx="19812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43200" y="3352800"/>
            <a:ext cx="2209800" cy="10287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59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One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classic solution is the </a:t>
            </a:r>
            <a:r>
              <a:rPr lang="en-US" i="1" noProof="0" dirty="0"/>
              <a:t>thread-per-request</a:t>
            </a:r>
          </a:p>
          <a:p>
            <a:pPr lvl="1"/>
            <a:r>
              <a:rPr lang="en-US" noProof="0" dirty="0"/>
              <a:t>That is, every request creates a new thread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050" name="Picture 2" descr="D:\tmp2\Screenshot-2017-11-27 Multithreaded Server in Ja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90700"/>
            <a:ext cx="431482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2628900"/>
            <a:ext cx="2743200" cy="1447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Accept connection</a:t>
            </a:r>
          </a:p>
          <a:p>
            <a:pPr marL="342900" indent="-342900" algn="ctr">
              <a:buAutoNum type="arabicPeriod"/>
            </a:pPr>
            <a:r>
              <a:rPr lang="en-US" dirty="0"/>
              <a:t>Spawn new thread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Goto</a:t>
            </a:r>
            <a:r>
              <a:rPr lang="en-US" dirty="0"/>
              <a:t> 1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71800" y="3009900"/>
            <a:ext cx="2438400" cy="762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971800" y="3467100"/>
            <a:ext cx="2209800" cy="914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371600" y="4305300"/>
            <a:ext cx="3048000" cy="838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thread then concurrently process the request!</a:t>
            </a:r>
          </a:p>
        </p:txBody>
      </p:sp>
    </p:spTree>
    <p:extLst>
      <p:ext uri="{BB962C8B-B14F-4D97-AF65-F5344CB8AC3E}">
        <p14:creationId xmlns:p14="http://schemas.microsoft.com/office/powerpoint/2010/main" val="112873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happens in the multi-threaded server if</a:t>
            </a:r>
          </a:p>
          <a:p>
            <a:endParaRPr lang="en-US" noProof="0" dirty="0"/>
          </a:p>
          <a:p>
            <a:r>
              <a:rPr lang="en-US" noProof="0" dirty="0"/>
              <a:t>A) A new request arrives before the last was processed?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B) One of the requests takes 45 seconds to complete?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7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All Well Then?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Classic teaching tells us that</a:t>
            </a:r>
          </a:p>
          <a:p>
            <a:pPr lvl="1"/>
            <a:r>
              <a:rPr lang="en-US" noProof="0" dirty="0"/>
              <a:t>Thread creation is expensive </a:t>
            </a:r>
          </a:p>
          <a:p>
            <a:pPr lvl="2"/>
            <a:r>
              <a:rPr lang="en-US" noProof="0" dirty="0"/>
              <a:t>slow and require much memory</a:t>
            </a:r>
          </a:p>
          <a:p>
            <a:pPr lvl="1"/>
            <a:r>
              <a:rPr lang="en-US" noProof="0" dirty="0"/>
              <a:t>Thread context switching is expensive</a:t>
            </a:r>
          </a:p>
          <a:p>
            <a:pPr lvl="2"/>
            <a:r>
              <a:rPr lang="en-US" noProof="0" dirty="0"/>
              <a:t>Slow to switch from thread 1 to thread 87</a:t>
            </a:r>
          </a:p>
          <a:p>
            <a:pPr lvl="1"/>
            <a:endParaRPr lang="en-US" noProof="0" dirty="0"/>
          </a:p>
          <a:p>
            <a:r>
              <a:rPr lang="en-US" noProof="0" dirty="0"/>
              <a:t>Thus, if our server is hit by 10.000 requests in 1 second, it will become sluggish…</a:t>
            </a:r>
          </a:p>
          <a:p>
            <a:endParaRPr lang="en-US" noProof="0" dirty="0"/>
          </a:p>
          <a:p>
            <a:r>
              <a:rPr lang="en-US" noProof="0" dirty="0"/>
              <a:t>Note: </a:t>
            </a:r>
            <a:r>
              <a:rPr lang="en-US" i="1" noProof="0" dirty="0"/>
              <a:t>Maybe classic teaching is not true!!!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01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Availability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Maybe, maybe not; but anyway</a:t>
            </a:r>
          </a:p>
          <a:p>
            <a:endParaRPr lang="en-US" noProof="0" dirty="0"/>
          </a:p>
          <a:p>
            <a:r>
              <a:rPr lang="en-US" i="1" noProof="0" dirty="0"/>
              <a:t>If the number N of incoming requests is high you get</a:t>
            </a:r>
          </a:p>
          <a:p>
            <a:pPr lvl="1"/>
            <a:r>
              <a:rPr lang="en-US" i="1" noProof="0" dirty="0"/>
              <a:t>N concurrent threads struggling for CPU time</a:t>
            </a:r>
          </a:p>
          <a:p>
            <a:pPr lvl="2"/>
            <a:r>
              <a:rPr lang="en-US" i="1" noProof="0" dirty="0"/>
              <a:t>They are all very slow</a:t>
            </a:r>
          </a:p>
          <a:p>
            <a:pPr lvl="1"/>
            <a:r>
              <a:rPr lang="en-US" i="1" noProof="0" dirty="0"/>
              <a:t>May run out of memory!</a:t>
            </a:r>
          </a:p>
          <a:p>
            <a:pPr lvl="2"/>
            <a:r>
              <a:rPr lang="en-US" i="1" noProof="0" dirty="0"/>
              <a:t>Meaning the server will simply crash</a:t>
            </a:r>
          </a:p>
          <a:p>
            <a:pPr lvl="1"/>
            <a:endParaRPr lang="en-US" i="1" noProof="0" dirty="0"/>
          </a:p>
          <a:p>
            <a:r>
              <a:rPr lang="en-US" noProof="0" dirty="0"/>
              <a:t>Quite fun experiment to make!</a:t>
            </a:r>
          </a:p>
          <a:p>
            <a:pPr lvl="1"/>
            <a:r>
              <a:rPr lang="en-US" noProof="0" dirty="0"/>
              <a:t>Java VM will terminate when 95% CPU time is spent on GC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91200" y="3086100"/>
            <a:ext cx="28194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Low Availability Server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17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Another 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alternative solution is the </a:t>
            </a:r>
            <a:r>
              <a:rPr lang="en-US" i="1" noProof="0" dirty="0"/>
              <a:t>Thread-Pooled-Server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3074" name="Picture 2" descr="D:\tmp2\Screenshot-2017-11-27 Thread Pooled 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1790700"/>
            <a:ext cx="452437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28600" y="1790700"/>
            <a:ext cx="2743200" cy="1447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/>
              <a:t>Accept connection</a:t>
            </a:r>
          </a:p>
          <a:p>
            <a:pPr marL="342900" indent="-342900" algn="ctr">
              <a:buAutoNum type="arabicPeriod"/>
            </a:pPr>
            <a:r>
              <a:rPr lang="en-US" dirty="0"/>
              <a:t>Queue request for next idle thread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Goto</a:t>
            </a:r>
            <a:r>
              <a:rPr lang="en-US" dirty="0"/>
              <a:t> 1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743200" y="2247900"/>
            <a:ext cx="2209800" cy="7620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43200" y="2628900"/>
            <a:ext cx="1905000" cy="16256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38200" y="3771900"/>
            <a:ext cx="3048000" cy="965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Ten</a:t>
            </a:r>
            <a:r>
              <a:rPr lang="en-US" dirty="0"/>
              <a:t> threads then concurrently process the requests!</a:t>
            </a:r>
          </a:p>
        </p:txBody>
      </p:sp>
      <p:pic>
        <p:nvPicPr>
          <p:cNvPr id="3075" name="Picture 3" descr="D:\tmp2\Screenshot-2017-11-27 Thread Pooled Server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358901"/>
            <a:ext cx="3543300" cy="381000"/>
          </a:xfrm>
          <a:prstGeom prst="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461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667</Words>
  <Application>Microsoft Office PowerPoint</Application>
  <PresentationFormat>On-screen Show (16:10)</PresentationFormat>
  <Paragraphs>134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Software Engineering and Architecture</vt:lpstr>
      <vt:lpstr>Motivation</vt:lpstr>
      <vt:lpstr>Exercise</vt:lpstr>
      <vt:lpstr>Motivation</vt:lpstr>
      <vt:lpstr>One Solution</vt:lpstr>
      <vt:lpstr>Exercise</vt:lpstr>
      <vt:lpstr>All Well Then?</vt:lpstr>
      <vt:lpstr>Availability Teaching</vt:lpstr>
      <vt:lpstr>Another Take</vt:lpstr>
      <vt:lpstr>Exercise</vt:lpstr>
      <vt:lpstr>Discussion</vt:lpstr>
      <vt:lpstr>And…</vt:lpstr>
      <vt:lpstr>Similar Experiment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81</cp:revision>
  <dcterms:created xsi:type="dcterms:W3CDTF">2006-08-16T00:00:00Z</dcterms:created>
  <dcterms:modified xsi:type="dcterms:W3CDTF">2023-12-05T13:28:01Z</dcterms:modified>
</cp:coreProperties>
</file>